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VEMxuJcq5q7/R8eg0x2Vh6tOW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5D1EFB-56E2-4C33-B5A8-35E5796E355E}">
  <a:tblStyle styleId="{EC5D1EFB-56E2-4C33-B5A8-35E5796E35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Lycia</a:t>
            </a:r>
            <a:endParaRPr/>
          </a:p>
        </p:txBody>
      </p:sp>
      <p:sp>
        <p:nvSpPr>
          <p:cNvPr id="226" name="Google Shape;226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Anubhav</a:t>
            </a:r>
            <a:endParaRPr/>
          </a:p>
        </p:txBody>
      </p:sp>
      <p:sp>
        <p:nvSpPr>
          <p:cNvPr id="236" name="Google Shape;236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Robby</a:t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Rajan</a:t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Shez</a:t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Lycia</a:t>
            </a:r>
            <a:endParaRPr/>
          </a:p>
        </p:txBody>
      </p:sp>
      <p:sp>
        <p:nvSpPr>
          <p:cNvPr id="158" name="Google Shape;15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Lycia</a:t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tennis racket stuffs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Anubhav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imu = inertial motion unit, gyroscope + accelerometer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specs talk about </a:t>
            </a:r>
            <a:r>
              <a:rPr lang="en-US"/>
              <a:t>accelerometer</a:t>
            </a:r>
            <a:r>
              <a:rPr lang="en-US"/>
              <a:t> specs</a:t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4873c6e0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Robby</a:t>
            </a:r>
            <a:endParaRPr/>
          </a:p>
        </p:txBody>
      </p:sp>
      <p:sp>
        <p:nvSpPr>
          <p:cNvPr id="190" name="Google Shape;190;g114873c6e0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4873c6e07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Overall system specifications, we want to make the experience as nonintrusive as possible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overall device has weight and size constraints in order to fit on the racquet, and our algorithms have latency and accuracy requirements. </a:t>
            </a:r>
            <a:endParaRPr/>
          </a:p>
        </p:txBody>
      </p:sp>
      <p:sp>
        <p:nvSpPr>
          <p:cNvPr id="199" name="Google Shape;199;g114873c6e07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1bc68f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61bc68f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Rajan</a:t>
            </a:r>
            <a:endParaRPr/>
          </a:p>
        </p:txBody>
      </p:sp>
      <p:sp>
        <p:nvSpPr>
          <p:cNvPr id="209" name="Google Shape;209;g1161bc68f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61bc68f4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61bc68f4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Rajan</a:t>
            </a:r>
            <a:endParaRPr/>
          </a:p>
        </p:txBody>
      </p:sp>
      <p:sp>
        <p:nvSpPr>
          <p:cNvPr id="217" name="Google Shape;217;g1161bc68f4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Title">
  <p:cSld name="Gray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14" y="0"/>
            <a:ext cx="12186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title"/>
          </p:nvPr>
        </p:nvSpPr>
        <p:spPr>
          <a:xfrm>
            <a:off x="838192" y="19010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8812191" y="6134583"/>
            <a:ext cx="2844479" cy="586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1"/>
          <p:cNvSpPr/>
          <p:nvPr/>
        </p:nvSpPr>
        <p:spPr>
          <a:xfrm>
            <a:off x="0" y="3634452"/>
            <a:ext cx="12192000" cy="1713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462" y="4071529"/>
            <a:ext cx="6137077" cy="72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933" y="6230557"/>
            <a:ext cx="3063240" cy="394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5">
  <p:cSld name="Divider 5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0"/>
          <p:cNvPicPr preferRelativeResize="0"/>
          <p:nvPr/>
        </p:nvPicPr>
        <p:blipFill rotWithShape="1">
          <a:blip r:embed="rId2">
            <a:alphaModFix/>
          </a:blip>
          <a:srcRect b="0" l="18409" r="7950" t="563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0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6">
  <p:cSld name="Divider 6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1"/>
          <p:cNvPicPr preferRelativeResize="0"/>
          <p:nvPr/>
        </p:nvPicPr>
        <p:blipFill rotWithShape="1">
          <a:blip r:embed="rId2">
            <a:alphaModFix/>
          </a:blip>
          <a:srcRect b="0" l="12416" r="0" t="109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1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7">
  <p:cSld name="Divider 7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2"/>
          <p:cNvPicPr preferRelativeResize="0"/>
          <p:nvPr/>
        </p:nvPicPr>
        <p:blipFill rotWithShape="1">
          <a:blip r:embed="rId2">
            <a:alphaModFix/>
          </a:blip>
          <a:srcRect b="7029" l="5321" r="12313" t="0"/>
          <a:stretch/>
        </p:blipFill>
        <p:spPr>
          <a:xfrm>
            <a:off x="0" y="0"/>
            <a:ext cx="121970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2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lmstrip content">
  <p:cSld name="filmstrip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" type="body"/>
          </p:nvPr>
        </p:nvSpPr>
        <p:spPr>
          <a:xfrm>
            <a:off x="838200" y="4602164"/>
            <a:ext cx="10515600" cy="106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3"/>
          <p:cNvSpPr/>
          <p:nvPr>
            <p:ph idx="2" type="pic"/>
          </p:nvPr>
        </p:nvSpPr>
        <p:spPr>
          <a:xfrm>
            <a:off x="4232910" y="2872105"/>
            <a:ext cx="3726180" cy="1504950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3"/>
          <p:cNvSpPr txBox="1"/>
          <p:nvPr>
            <p:ph idx="3" type="body"/>
          </p:nvPr>
        </p:nvSpPr>
        <p:spPr>
          <a:xfrm>
            <a:off x="838200" y="1472884"/>
            <a:ext cx="10515600" cy="106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3"/>
          <p:cNvSpPr/>
          <p:nvPr>
            <p:ph idx="4" type="pic"/>
          </p:nvPr>
        </p:nvSpPr>
        <p:spPr>
          <a:xfrm>
            <a:off x="304801" y="2872105"/>
            <a:ext cx="3726180" cy="1504950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3"/>
          <p:cNvSpPr/>
          <p:nvPr>
            <p:ph idx="5" type="pic"/>
          </p:nvPr>
        </p:nvSpPr>
        <p:spPr>
          <a:xfrm>
            <a:off x="8128001" y="2872105"/>
            <a:ext cx="3726180" cy="1504950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3"/>
          <p:cNvSpPr txBox="1"/>
          <p:nvPr>
            <p:ph idx="6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Sidebar ">
  <p:cSld name="Video Sidebar 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" type="body"/>
          </p:nvPr>
        </p:nvSpPr>
        <p:spPr>
          <a:xfrm>
            <a:off x="838202" y="1462723"/>
            <a:ext cx="4119879" cy="412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/>
          <p:nvPr>
            <p:ph idx="2" type="media"/>
          </p:nvPr>
        </p:nvSpPr>
        <p:spPr>
          <a:xfrm>
            <a:off x="5174827" y="2133600"/>
            <a:ext cx="6583680" cy="2753313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4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3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Feature ">
  <p:cSld name="Video Feature 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838202" y="1462724"/>
            <a:ext cx="10515597" cy="498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5"/>
          <p:cNvSpPr/>
          <p:nvPr>
            <p:ph idx="2" type="media"/>
          </p:nvPr>
        </p:nvSpPr>
        <p:spPr>
          <a:xfrm>
            <a:off x="2103363" y="2604136"/>
            <a:ext cx="7985275" cy="3339464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5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5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3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an chart">
  <p:cSld name="span char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" type="body"/>
          </p:nvPr>
        </p:nvSpPr>
        <p:spPr>
          <a:xfrm>
            <a:off x="838200" y="1462724"/>
            <a:ext cx="105156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6"/>
          <p:cNvSpPr/>
          <p:nvPr>
            <p:ph idx="2" type="chart"/>
          </p:nvPr>
        </p:nvSpPr>
        <p:spPr>
          <a:xfrm>
            <a:off x="935568" y="3241041"/>
            <a:ext cx="10418233" cy="2783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6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36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36"/>
          <p:cNvSpPr txBox="1"/>
          <p:nvPr>
            <p:ph idx="3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bar Chart">
  <p:cSld name="Sidebar Char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7"/>
          <p:cNvSpPr/>
          <p:nvPr>
            <p:ph idx="2" type="chart"/>
          </p:nvPr>
        </p:nvSpPr>
        <p:spPr>
          <a:xfrm>
            <a:off x="6108701" y="1447800"/>
            <a:ext cx="5448300" cy="473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37"/>
          <p:cNvSpPr txBox="1"/>
          <p:nvPr>
            <p:ph idx="1" type="body"/>
          </p:nvPr>
        </p:nvSpPr>
        <p:spPr>
          <a:xfrm>
            <a:off x="838201" y="1447800"/>
            <a:ext cx="4823884" cy="473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37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37"/>
          <p:cNvSpPr txBox="1"/>
          <p:nvPr>
            <p:ph idx="3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chart">
  <p:cSld name="Multichar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8"/>
          <p:cNvSpPr/>
          <p:nvPr>
            <p:ph idx="2" type="chart"/>
          </p:nvPr>
        </p:nvSpPr>
        <p:spPr>
          <a:xfrm>
            <a:off x="6461759" y="1447800"/>
            <a:ext cx="4892040" cy="225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38"/>
          <p:cNvSpPr txBox="1"/>
          <p:nvPr>
            <p:ph idx="1" type="body"/>
          </p:nvPr>
        </p:nvSpPr>
        <p:spPr>
          <a:xfrm>
            <a:off x="838200" y="1447800"/>
            <a:ext cx="4892040" cy="225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8"/>
          <p:cNvSpPr/>
          <p:nvPr>
            <p:ph idx="3" type="chart"/>
          </p:nvPr>
        </p:nvSpPr>
        <p:spPr>
          <a:xfrm>
            <a:off x="838201" y="3835399"/>
            <a:ext cx="4892040" cy="225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38"/>
          <p:cNvSpPr/>
          <p:nvPr>
            <p:ph idx="4" type="chart"/>
          </p:nvPr>
        </p:nvSpPr>
        <p:spPr>
          <a:xfrm>
            <a:off x="6461759" y="3835399"/>
            <a:ext cx="4892040" cy="225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8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8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8"/>
          <p:cNvSpPr txBox="1"/>
          <p:nvPr>
            <p:ph idx="5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3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3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Content">
  <p:cSld name="Bullet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8199" y="1447800"/>
            <a:ext cx="10515599" cy="4688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Page">
  <p:cSld name="Images Pag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463040"/>
            <a:ext cx="5975773" cy="166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/>
          <p:nvPr>
            <p:ph idx="2" type="pic"/>
          </p:nvPr>
        </p:nvSpPr>
        <p:spPr>
          <a:xfrm>
            <a:off x="838201" y="3373439"/>
            <a:ext cx="5975351" cy="2600325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23"/>
          <p:cNvSpPr/>
          <p:nvPr>
            <p:ph idx="3" type="pic"/>
          </p:nvPr>
        </p:nvSpPr>
        <p:spPr>
          <a:xfrm>
            <a:off x="7031567" y="1463040"/>
            <a:ext cx="4470400" cy="4510723"/>
          </a:xfrm>
          <a:prstGeom prst="rect">
            <a:avLst/>
          </a:prstGeom>
          <a:noFill/>
          <a:ln cap="flat" cmpd="sng" w="38100">
            <a:solidFill>
              <a:srgbClr val="ECB21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10747899" y="6400741"/>
            <a:ext cx="6295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7895167" y="64007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23"/>
          <p:cNvSpPr txBox="1"/>
          <p:nvPr>
            <p:ph idx="4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000"/>
              <a:buChar char="•"/>
              <a:defRPr sz="1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4">
  <p:cSld name="Divider 4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 b="0" l="10177" r="7698" t="8162"/>
          <a:stretch/>
        </p:blipFill>
        <p:spPr>
          <a:xfrm>
            <a:off x="-11837" y="0"/>
            <a:ext cx="12203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4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838200" y="1459865"/>
            <a:ext cx="10515600" cy="4715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lmstrip Title 1">
  <p:cSld name="Filmstrip Title 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/>
          <p:nvPr/>
        </p:nvSpPr>
        <p:spPr>
          <a:xfrm>
            <a:off x="4080558" y="3013628"/>
            <a:ext cx="123463" cy="1802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6"/>
          <p:cNvSpPr/>
          <p:nvPr/>
        </p:nvSpPr>
        <p:spPr>
          <a:xfrm>
            <a:off x="8158200" y="3013628"/>
            <a:ext cx="123463" cy="1802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6"/>
          <p:cNvSpPr/>
          <p:nvPr>
            <p:ph idx="2" type="pic"/>
          </p:nvPr>
        </p:nvSpPr>
        <p:spPr>
          <a:xfrm>
            <a:off x="8281662" y="3080684"/>
            <a:ext cx="3907423" cy="171926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6"/>
          <p:cNvSpPr/>
          <p:nvPr>
            <p:ph idx="3" type="pic"/>
          </p:nvPr>
        </p:nvSpPr>
        <p:spPr>
          <a:xfrm>
            <a:off x="1" y="3081338"/>
            <a:ext cx="4064000" cy="171926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6"/>
          <p:cNvSpPr/>
          <p:nvPr>
            <p:ph idx="4" type="pic"/>
          </p:nvPr>
        </p:nvSpPr>
        <p:spPr>
          <a:xfrm>
            <a:off x="4220577" y="3080684"/>
            <a:ext cx="3937625" cy="1719262"/>
          </a:xfrm>
          <a:prstGeom prst="rect">
            <a:avLst/>
          </a:prstGeom>
          <a:noFill/>
          <a:ln>
            <a:noFill/>
          </a:ln>
        </p:spPr>
      </p:sp>
      <p:pic>
        <p:nvPicPr>
          <p:cNvPr id="55" name="Google Shape;5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14" y="990600"/>
            <a:ext cx="12186172" cy="209008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6"/>
          <p:cNvSpPr txBox="1"/>
          <p:nvPr>
            <p:ph type="title"/>
          </p:nvPr>
        </p:nvSpPr>
        <p:spPr>
          <a:xfrm>
            <a:off x="1099592" y="14275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8791279" y="5597666"/>
            <a:ext cx="2844479" cy="586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14" y="0"/>
            <a:ext cx="12186172" cy="23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394" y="5542918"/>
            <a:ext cx="898537" cy="64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divider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 b="-295" l="2207" r="9236" t="0"/>
          <a:stretch/>
        </p:blipFill>
        <p:spPr>
          <a:xfrm>
            <a:off x="0" y="0"/>
            <a:ext cx="12192000" cy="687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7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7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2">
  <p:cSld name="Divider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8"/>
          <p:cNvPicPr preferRelativeResize="0"/>
          <p:nvPr/>
        </p:nvPicPr>
        <p:blipFill rotWithShape="1">
          <a:blip r:embed="rId2">
            <a:alphaModFix/>
          </a:blip>
          <a:srcRect b="7393" l="7921" r="7081" t="9433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3">
  <p:cSld name="Divider 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9"/>
          <p:cNvPicPr preferRelativeResize="0"/>
          <p:nvPr/>
        </p:nvPicPr>
        <p:blipFill rotWithShape="1">
          <a:blip r:embed="rId2">
            <a:alphaModFix/>
          </a:blip>
          <a:srcRect b="0" l="108" r="-24" t="0"/>
          <a:stretch/>
        </p:blipFill>
        <p:spPr>
          <a:xfrm>
            <a:off x="0" y="-1"/>
            <a:ext cx="12192000" cy="686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" y="2250440"/>
            <a:ext cx="12186172" cy="27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9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/>
          <p:nvPr/>
        </p:nvSpPr>
        <p:spPr>
          <a:xfrm>
            <a:off x="-2915" y="5039340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9"/>
          <p:cNvSpPr/>
          <p:nvPr/>
        </p:nvSpPr>
        <p:spPr>
          <a:xfrm>
            <a:off x="0" y="2098032"/>
            <a:ext cx="12192000" cy="101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23" Type="http://schemas.openxmlformats.org/officeDocument/2006/relationships/theme" Target="../theme/theme2.xml"/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14" y="0"/>
            <a:ext cx="12186172" cy="23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14" y="6311899"/>
            <a:ext cx="12186172" cy="5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838200" y="1459865"/>
            <a:ext cx="10515600" cy="4715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/>
        </p:nvSpPr>
        <p:spPr>
          <a:xfrm>
            <a:off x="10553331" y="6430539"/>
            <a:ext cx="297517" cy="38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ECB2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933" y="6372321"/>
            <a:ext cx="3063240" cy="3949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1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/>
          <p:nvPr>
            <p:ph type="title"/>
          </p:nvPr>
        </p:nvSpPr>
        <p:spPr>
          <a:xfrm>
            <a:off x="659483" y="1384941"/>
            <a:ext cx="1087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Smart Tennis Racquet Sensor</a:t>
            </a:r>
            <a:endParaRPr/>
          </a:p>
        </p:txBody>
      </p:sp>
      <p:sp>
        <p:nvSpPr>
          <p:cNvPr id="154" name="Google Shape;154;p1"/>
          <p:cNvSpPr txBox="1"/>
          <p:nvPr>
            <p:ph idx="4294967295" type="subTitle"/>
          </p:nvPr>
        </p:nvSpPr>
        <p:spPr>
          <a:xfrm>
            <a:off x="1758156" y="2547845"/>
            <a:ext cx="8675688" cy="79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21F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lt1"/>
                </a:solidFill>
              </a:rPr>
              <a:t>Anubhav Agarwal, Shez Malik, Robert Nelson, Lycia Tran, Rajan Vivek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21F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lt1"/>
                </a:solidFill>
              </a:rPr>
              <a:t>Faculty Advisor: Dr. David Anderson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21F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>
            <p:ph type="title"/>
          </p:nvPr>
        </p:nvSpPr>
        <p:spPr>
          <a:xfrm>
            <a:off x="838200" y="497207"/>
            <a:ext cx="105156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Project Demonstration</a:t>
            </a:r>
            <a:endParaRPr/>
          </a:p>
        </p:txBody>
      </p:sp>
      <p:sp>
        <p:nvSpPr>
          <p:cNvPr id="229" name="Google Shape;229;p7"/>
          <p:cNvSpPr txBox="1"/>
          <p:nvPr>
            <p:ph idx="1" type="body"/>
          </p:nvPr>
        </p:nvSpPr>
        <p:spPr>
          <a:xfrm>
            <a:off x="838199" y="1447800"/>
            <a:ext cx="10515600" cy="46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Before the expo, we intend to test our product in a real tennis game. This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can be done with the help of recreational or professional tennis players.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For the expo, we intend to demo our product by having a team member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swing the racquet. We will have our web app streaming to a display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allowing judges to view the results in real time.</a:t>
            </a:r>
            <a:endParaRPr/>
          </a:p>
        </p:txBody>
      </p:sp>
      <p:sp>
        <p:nvSpPr>
          <p:cNvPr id="230" name="Google Shape;230;p7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325" y="3682800"/>
            <a:ext cx="3997350" cy="22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/>
          <p:nvPr>
            <p:ph type="title"/>
          </p:nvPr>
        </p:nvSpPr>
        <p:spPr>
          <a:xfrm>
            <a:off x="838200" y="497207"/>
            <a:ext cx="105156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Marketing and Cost Analysis</a:t>
            </a:r>
            <a:endParaRPr/>
          </a:p>
        </p:txBody>
      </p:sp>
      <p:sp>
        <p:nvSpPr>
          <p:cNvPr id="239" name="Google Shape;239;p8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graphicFrame>
        <p:nvGraphicFramePr>
          <p:cNvPr id="240" name="Google Shape;240;p8"/>
          <p:cNvGraphicFramePr/>
          <p:nvPr/>
        </p:nvGraphicFramePr>
        <p:xfrm>
          <a:off x="7432650" y="117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{EC5D1EFB-56E2-4C33-B5A8-35E5796E355E}</a:tableStyleId>
              </a:tblPr>
              <a:tblGrid>
                <a:gridCol w="2352675"/>
                <a:gridCol w="183832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Component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Estimated Cost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Microcontroller with ± 16 G accelerometer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3D Printed Packaging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$0.50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Lithium Ion battery and Charger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$13.00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Epoxy Casing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$0.50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200 G absolute orientation sensor with gyroscope, magnetometer, barometer and temperature sensor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$49.00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41" name="Google Shape;241;p8"/>
          <p:cNvSpPr txBox="1"/>
          <p:nvPr/>
        </p:nvSpPr>
        <p:spPr>
          <a:xfrm>
            <a:off x="757150" y="1499725"/>
            <a:ext cx="595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Total Projected Cost: $49.00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Current Status</a:t>
            </a:r>
            <a:endParaRPr/>
          </a:p>
        </p:txBody>
      </p:sp>
      <p:sp>
        <p:nvSpPr>
          <p:cNvPr id="247" name="Google Shape;247;p9"/>
          <p:cNvSpPr txBox="1"/>
          <p:nvPr>
            <p:ph idx="1" type="body"/>
          </p:nvPr>
        </p:nvSpPr>
        <p:spPr>
          <a:xfrm>
            <a:off x="838200" y="1447800"/>
            <a:ext cx="1051560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High impact bluetooth disconnect problem solved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Attributed to poor battery connections in the spring mechanism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Switched to LiPo design with soldered connections to proto board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Data collection at the courts on Saturday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Still processing and looking through the data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Current issues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Dropped bluetooth packets when the range is greater than ~ 10ft 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Data logger breakout has been ordered for SD card integration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/>
              <a:t>Other efforts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Web app starting this week </a:t>
            </a:r>
            <a:endParaRPr/>
          </a:p>
          <a:p>
            <a:pPr indent="0" lvl="0" marL="152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8" name="Google Shape;248;p9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>
            <p:ph type="title"/>
          </p:nvPr>
        </p:nvSpPr>
        <p:spPr>
          <a:xfrm>
            <a:off x="838200" y="497207"/>
            <a:ext cx="105156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54" name="Google Shape;254;p13"/>
          <p:cNvSpPr txBox="1"/>
          <p:nvPr>
            <p:ph idx="1" type="body"/>
          </p:nvPr>
        </p:nvSpPr>
        <p:spPr>
          <a:xfrm>
            <a:off x="838199" y="1447800"/>
            <a:ext cx="10515600" cy="46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 [1]	Find Tennis Lessons, “Find tennis lessons: Find tennis coaches: Find tennis instructors,”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8001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i="1" lang="en-US" sz="2113">
                <a:latin typeface="Times New Roman"/>
                <a:ea typeface="Times New Roman"/>
                <a:cs typeface="Times New Roman"/>
                <a:sym typeface="Times New Roman"/>
              </a:rPr>
              <a:t>FindTennisLessons.com</a:t>
            </a: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, 07-May-2021. [Online]. Available: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8001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https://www.findtennislessons.com/. [Accessed:08-Oct-2021]. 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[2]	Allied Market Research, </a:t>
            </a: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“Smart Sports Equipment Market Size &amp; Growth: Industry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8001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Forecast, 2026,” </a:t>
            </a:r>
            <a:r>
              <a:rPr i="1" lang="en-US" sz="2113">
                <a:latin typeface="Times New Roman"/>
                <a:ea typeface="Times New Roman"/>
                <a:cs typeface="Times New Roman"/>
                <a:sym typeface="Times New Roman"/>
              </a:rPr>
              <a:t>alliedmarketresearch</a:t>
            </a: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i="1" lang="en-US" sz="2113"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 [Online]. Available: https://www.alliedm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14300" lvl="0" marL="8001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arketresearch.com/smart-sports-equipment-market. [Accessed: 23-Nov-2021]. 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[3] 	E. M. Keaney, and M. Reid, “Quantifying hitting activity in tennis with racket sensors: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new dawn or false dawn?,” Sports Biomechanics, vol. 19, no. 6, Dec., pp. 831-839,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2020. </a:t>
            </a:r>
            <a:endParaRPr sz="2113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[4] 	“Smart Technology to help you transform your health,” </a:t>
            </a:r>
            <a:r>
              <a:rPr i="1" lang="en-US" sz="211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fitbit</a:t>
            </a:r>
            <a:r>
              <a:rPr lang="en-US" sz="211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.com, Nov. 22, 2021.</a:t>
            </a:r>
            <a:endParaRPr sz="2113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[Online]. Available: https://www.fitbit.com/global/us/technology. [Accessed:</a:t>
            </a:r>
            <a:endParaRPr sz="2113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22-Nov-2021].</a:t>
            </a:r>
            <a:endParaRPr sz="2113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[5]	“Zepp Tennis Swing Analyzer: Sports &amp; Outdoors,”</a:t>
            </a:r>
            <a:r>
              <a:rPr i="1" lang="en-US" sz="2113">
                <a:latin typeface="Times New Roman"/>
                <a:ea typeface="Times New Roman"/>
                <a:cs typeface="Times New Roman"/>
                <a:sym typeface="Times New Roman"/>
              </a:rPr>
              <a:t> Amazon.com</a:t>
            </a: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. [Online]. Available: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https://www.amazon.com/-/es/ZA1T2NA-Zepp-Tennis-Swing-Analyzer/dp/B00IIF6P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054"/>
              <a:buFont typeface="Arial"/>
              <a:buNone/>
            </a:pPr>
            <a:r>
              <a:rPr lang="en-US" sz="2113">
                <a:latin typeface="Times New Roman"/>
                <a:ea typeface="Times New Roman"/>
                <a:cs typeface="Times New Roman"/>
                <a:sym typeface="Times New Roman"/>
              </a:rPr>
              <a:t>E. [Accessed: 08-Oct-2021].</a:t>
            </a:r>
            <a:endParaRPr sz="211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55" name="Google Shape;255;p13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type="title"/>
          </p:nvPr>
        </p:nvSpPr>
        <p:spPr>
          <a:xfrm>
            <a:off x="838200" y="3131186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61" name="Google Shape;161;p2"/>
          <p:cNvSpPr txBox="1"/>
          <p:nvPr>
            <p:ph idx="1" type="body"/>
          </p:nvPr>
        </p:nvSpPr>
        <p:spPr>
          <a:xfrm>
            <a:off x="838200" y="1357575"/>
            <a:ext cx="10515600" cy="47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Project Description and Goals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Technical Specifications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Design Approach and Details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Project Demonstration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Marketing and Cost Analysis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Current Status</a:t>
            </a:r>
            <a:endParaRPr/>
          </a:p>
        </p:txBody>
      </p:sp>
      <p:sp>
        <p:nvSpPr>
          <p:cNvPr id="162" name="Google Shape;162;p2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Project Description and Goals</a:t>
            </a:r>
            <a:endParaRPr/>
          </a:p>
        </p:txBody>
      </p:sp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838199" y="1447800"/>
            <a:ext cx="10515599" cy="4688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i="1" lang="en-US"/>
              <a:t>Our goal is to increase access to high quality tennis analysis. </a:t>
            </a:r>
            <a:endParaRPr i="1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Create a device that attaches to </a:t>
            </a:r>
            <a:r>
              <a:rPr i="1" lang="en-US"/>
              <a:t>any </a:t>
            </a:r>
            <a:r>
              <a:rPr lang="en-US"/>
              <a:t>tennis racquet that </a:t>
            </a:r>
            <a:r>
              <a:rPr lang="en-US"/>
              <a:t>classifies</a:t>
            </a:r>
            <a:r>
              <a:rPr lang="en-US"/>
              <a:t> and logs metrics including:</a:t>
            </a:r>
            <a:br>
              <a:rPr lang="en-US"/>
            </a:b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Swing Type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Swing speed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Ball impact location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Our device will classify and run analysis on-device and send data to our web app for </a:t>
            </a:r>
            <a:r>
              <a:rPr lang="en-US"/>
              <a:t>visualization</a:t>
            </a:r>
            <a:r>
              <a:rPr lang="en-US"/>
              <a:t>. </a:t>
            </a:r>
            <a:endParaRPr/>
          </a:p>
        </p:txBody>
      </p:sp>
      <p:sp>
        <p:nvSpPr>
          <p:cNvPr id="169" name="Google Shape;169;p4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System Design</a:t>
            </a:r>
            <a:endParaRPr/>
          </a:p>
        </p:txBody>
      </p:sp>
      <p:sp>
        <p:nvSpPr>
          <p:cNvPr id="176" name="Google Shape;176;p6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177" name="Google Shape;17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625" y="1579250"/>
            <a:ext cx="8816749" cy="323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4875" y="4013225"/>
            <a:ext cx="2764551" cy="21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type="title"/>
          </p:nvPr>
        </p:nvSpPr>
        <p:spPr>
          <a:xfrm>
            <a:off x="838200" y="497207"/>
            <a:ext cx="10515600" cy="813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Technical Specifications - Motion Capture</a:t>
            </a:r>
            <a:endParaRPr/>
          </a:p>
        </p:txBody>
      </p:sp>
      <p:sp>
        <p:nvSpPr>
          <p:cNvPr id="184" name="Google Shape;184;p5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graphicFrame>
        <p:nvGraphicFramePr>
          <p:cNvPr id="185" name="Google Shape;185;p5"/>
          <p:cNvGraphicFramePr/>
          <p:nvPr/>
        </p:nvGraphicFramePr>
        <p:xfrm>
          <a:off x="60960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{EC5D1EFB-56E2-4C33-B5A8-35E5796E355E}</a:tableStyleId>
              </a:tblPr>
              <a:tblGrid>
                <a:gridCol w="2909325"/>
                <a:gridCol w="2909325"/>
              </a:tblGrid>
              <a:tr h="476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Specification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Dual tri-axial accelerometers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16g for small accelerations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200g for large accelerations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Tri-axial gyroscope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2000°/s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Tri-axial magnetometer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8 Gauss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Tri-axial barometer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200-1100 hPa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 sensor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± 0.5 K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Sampling rate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120-200 Hz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 supply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1.71-3.6 V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476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1024-2048 LSB/g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86" name="Google Shape;186;p5"/>
          <p:cNvSpPr txBox="1"/>
          <p:nvPr/>
        </p:nvSpPr>
        <p:spPr>
          <a:xfrm>
            <a:off x="7567800" y="1133500"/>
            <a:ext cx="30000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Table 1. Motion Capture Specifications 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698900" y="1310650"/>
            <a:ext cx="5067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Our motion capture device must be able to handle a large amount of acceleration and capture high sudden impacts.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4873c6e07_0_5"/>
          <p:cNvSpPr txBox="1"/>
          <p:nvPr>
            <p:ph type="title"/>
          </p:nvPr>
        </p:nvSpPr>
        <p:spPr>
          <a:xfrm>
            <a:off x="838200" y="497207"/>
            <a:ext cx="105156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Technical Specifications - </a:t>
            </a:r>
            <a:r>
              <a:rPr lang="en-US"/>
              <a:t>Microcontroller</a:t>
            </a:r>
            <a:endParaRPr/>
          </a:p>
        </p:txBody>
      </p:sp>
      <p:sp>
        <p:nvSpPr>
          <p:cNvPr id="193" name="Google Shape;193;g114873c6e07_0_5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4" name="Google Shape;194;g114873c6e07_0_5"/>
          <p:cNvSpPr txBox="1"/>
          <p:nvPr/>
        </p:nvSpPr>
        <p:spPr>
          <a:xfrm>
            <a:off x="698900" y="1310650"/>
            <a:ext cx="506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In order to run our algorithms and stream </a:t>
            </a:r>
            <a:r>
              <a:rPr lang="en-US" sz="2000"/>
              <a:t>their</a:t>
            </a:r>
            <a:r>
              <a:rPr lang="en-US" sz="2000"/>
              <a:t> results, our </a:t>
            </a:r>
            <a:r>
              <a:rPr lang="en-US" sz="2000"/>
              <a:t>microcontroller</a:t>
            </a:r>
            <a:r>
              <a:rPr lang="en-US" sz="2000"/>
              <a:t> requires a minimum amount of RAM and various communication protocols.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aphicFrame>
        <p:nvGraphicFramePr>
          <p:cNvPr id="195" name="Google Shape;195;g114873c6e07_0_5"/>
          <p:cNvGraphicFramePr/>
          <p:nvPr/>
        </p:nvGraphicFramePr>
        <p:xfrm>
          <a:off x="5962025" y="181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{EC5D1EFB-56E2-4C33-B5A8-35E5796E355E}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Specification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library version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C++11 or newer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Platform precision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 bit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Communications protocols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Bluetooth LE, I2C, SPI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 Flash Memory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min. 16 KB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96" name="Google Shape;196;g114873c6e07_0_5"/>
          <p:cNvSpPr txBox="1"/>
          <p:nvPr/>
        </p:nvSpPr>
        <p:spPr>
          <a:xfrm>
            <a:off x="7433825" y="1178525"/>
            <a:ext cx="30000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Table 2. Microcontroller Specifications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4873c6e07_0_17"/>
          <p:cNvSpPr txBox="1"/>
          <p:nvPr>
            <p:ph type="title"/>
          </p:nvPr>
        </p:nvSpPr>
        <p:spPr>
          <a:xfrm>
            <a:off x="838200" y="487925"/>
            <a:ext cx="108510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Technical Specifications - Overall System</a:t>
            </a:r>
            <a:endParaRPr/>
          </a:p>
        </p:txBody>
      </p:sp>
      <p:sp>
        <p:nvSpPr>
          <p:cNvPr id="202" name="Google Shape;202;g114873c6e07_0_17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03" name="Google Shape;203;g114873c6e07_0_17"/>
          <p:cNvSpPr txBox="1"/>
          <p:nvPr/>
        </p:nvSpPr>
        <p:spPr>
          <a:xfrm>
            <a:off x="698900" y="1447800"/>
            <a:ext cx="5067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Our overall device has weight and size constraints in order to fit on the racquet, and our algorithms have latency and accuracy requirements.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aphicFrame>
        <p:nvGraphicFramePr>
          <p:cNvPr id="204" name="Google Shape;204;g114873c6e07_0_17"/>
          <p:cNvGraphicFramePr/>
          <p:nvPr/>
        </p:nvGraphicFramePr>
        <p:xfrm>
          <a:off x="6020275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{EC5D1EFB-56E2-4C33-B5A8-35E5796E355E}</a:tableStyleId>
              </a:tblPr>
              <a:tblGrid>
                <a:gridCol w="2971800"/>
                <a:gridCol w="2971800"/>
              </a:tblGrid>
              <a:tr h="464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Specification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0.7 oz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35x25x8 mm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Casing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durable and flexible material, Epoxy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Battery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155 mAh lithium-ion battery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Latency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150-400ms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Shot Classification Model Performance (F1-Score)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≥ 90%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Shot Speed Prediction Error (Root Mean Square Error)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mph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Ball Collision Location Prediction Error (Root Mean Square Error)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inches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205" name="Google Shape;205;g114873c6e07_0_17"/>
          <p:cNvSpPr txBox="1"/>
          <p:nvPr/>
        </p:nvSpPr>
        <p:spPr>
          <a:xfrm>
            <a:off x="7492075" y="1018200"/>
            <a:ext cx="30000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Table 3. Overall System Specifications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1bc68f49_0_0"/>
          <p:cNvSpPr txBox="1"/>
          <p:nvPr>
            <p:ph type="title"/>
          </p:nvPr>
        </p:nvSpPr>
        <p:spPr>
          <a:xfrm>
            <a:off x="838200" y="497207"/>
            <a:ext cx="10515600" cy="81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Collection</a:t>
            </a:r>
            <a:endParaRPr/>
          </a:p>
        </p:txBody>
      </p:sp>
      <p:sp>
        <p:nvSpPr>
          <p:cNvPr id="212" name="Google Shape;212;g1161bc68f49_0_0"/>
          <p:cNvSpPr txBox="1"/>
          <p:nvPr>
            <p:ph idx="1" type="body"/>
          </p:nvPr>
        </p:nvSpPr>
        <p:spPr>
          <a:xfrm>
            <a:off x="838199" y="1447800"/>
            <a:ext cx="10515600" cy="468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-US" sz="2300"/>
              <a:t>Data Collection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-US" sz="2300"/>
              <a:t>Various kinds of swings in real game-play</a:t>
            </a:r>
            <a:endParaRPr sz="2300"/>
          </a:p>
          <a:p>
            <a:pPr indent="-3746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LcPeriod"/>
            </a:pPr>
            <a:r>
              <a:rPr lang="en-US" sz="2300"/>
              <a:t>Multiple people with different skill levels</a:t>
            </a:r>
            <a:endParaRPr sz="2300"/>
          </a:p>
          <a:p>
            <a:pPr indent="-3746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LcPeriod"/>
            </a:pPr>
            <a:r>
              <a:rPr lang="en-US" sz="2300"/>
              <a:t>Perhaps have an additional class for Other/Bad form swings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-US" sz="2300"/>
              <a:t>Ground Truth of swing speeds</a:t>
            </a:r>
            <a:endParaRPr sz="2300"/>
          </a:p>
          <a:p>
            <a:pPr indent="-3746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LcPeriod"/>
            </a:pPr>
            <a:r>
              <a:rPr lang="en-US" sz="2300"/>
              <a:t>Baseball radar gun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-US" sz="2300"/>
              <a:t>Ground Truth of location of ball collision </a:t>
            </a:r>
            <a:endParaRPr sz="2300"/>
          </a:p>
          <a:p>
            <a:pPr indent="-3746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romanLcPeriod"/>
            </a:pPr>
            <a:r>
              <a:rPr lang="en-US" sz="2300"/>
              <a:t>Divide into 4 quadrants + center (sweet spot)</a:t>
            </a:r>
            <a:endParaRPr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lang="en-US" sz="2300"/>
              <a:t>Metrics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-US" sz="2300"/>
              <a:t>3 acceleration axes and 3 gyroscope axes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-US" sz="2300"/>
              <a:t>2 scales: 16 G and 200 G</a:t>
            </a:r>
            <a:endParaRPr sz="2300"/>
          </a:p>
        </p:txBody>
      </p:sp>
      <p:sp>
        <p:nvSpPr>
          <p:cNvPr id="213" name="Google Shape;213;g1161bc68f49_0_0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61bc68f49_0_7"/>
          <p:cNvSpPr txBox="1"/>
          <p:nvPr>
            <p:ph type="title"/>
          </p:nvPr>
        </p:nvSpPr>
        <p:spPr>
          <a:xfrm>
            <a:off x="838200" y="497207"/>
            <a:ext cx="10515600" cy="81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Processing</a:t>
            </a:r>
            <a:endParaRPr/>
          </a:p>
        </p:txBody>
      </p:sp>
      <p:sp>
        <p:nvSpPr>
          <p:cNvPr id="220" name="Google Shape;220;g1161bc68f49_0_7"/>
          <p:cNvSpPr txBox="1"/>
          <p:nvPr>
            <p:ph idx="1" type="body"/>
          </p:nvPr>
        </p:nvSpPr>
        <p:spPr>
          <a:xfrm>
            <a:off x="838199" y="1447800"/>
            <a:ext cx="10515600" cy="468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2000"/>
              <a:t>Activity Segmentation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When is swing happening vs. running/swing preparation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Algorithms to try:</a:t>
            </a:r>
            <a:endParaRPr sz="20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/>
              <a:t>Threshold (baseline)</a:t>
            </a:r>
            <a:endParaRPr sz="20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/>
              <a:t>Dynamic time windowing</a:t>
            </a:r>
            <a:endParaRPr sz="20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/>
              <a:t>Neural Network</a:t>
            </a:r>
            <a:endParaRPr sz="2000"/>
          </a:p>
          <a:p>
            <a:pPr indent="-355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Filtered acc/gyr XYZ values</a:t>
            </a:r>
            <a:endParaRPr sz="2000"/>
          </a:p>
          <a:p>
            <a:pPr indent="-355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FFT data</a:t>
            </a:r>
            <a:endParaRPr sz="2000"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/>
              <a:t>Convolutional Neural Network</a:t>
            </a:r>
            <a:endParaRPr sz="2000"/>
          </a:p>
          <a:p>
            <a:pPr indent="-355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1D kernels for each acc/gyr XYZ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/>
              <a:t>Activity Recognition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NN and CNN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sz="2000"/>
              <a:t>Long-Short Term Memory Network?</a:t>
            </a:r>
            <a:endParaRPr sz="2000"/>
          </a:p>
        </p:txBody>
      </p:sp>
      <p:sp>
        <p:nvSpPr>
          <p:cNvPr id="221" name="Google Shape;221;g1161bc68f49_0_7"/>
          <p:cNvSpPr txBox="1"/>
          <p:nvPr>
            <p:ph idx="2" type="body"/>
          </p:nvPr>
        </p:nvSpPr>
        <p:spPr>
          <a:xfrm>
            <a:off x="341051" y="0"/>
            <a:ext cx="25146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g1161bc68f49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125" y="2265975"/>
            <a:ext cx="4368224" cy="35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T ECE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B21F"/>
      </a:accent1>
      <a:accent2>
        <a:srgbClr val="5B9BD5"/>
      </a:accent2>
      <a:accent3>
        <a:srgbClr val="2E3192"/>
      </a:accent3>
      <a:accent4>
        <a:srgbClr val="BF9000"/>
      </a:accent4>
      <a:accent5>
        <a:srgbClr val="1F3864"/>
      </a:accent5>
      <a:accent6>
        <a:srgbClr val="D8D8D8"/>
      </a:accent6>
      <a:hlink>
        <a:srgbClr val="2E75B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2021-11-30T17:52:56Z</dcterms:created>
  <dc:creator>Menezes, Devaughn A</dc:creator>
</cp:coreProperties>
</file>